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5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1" r:id="rId10"/>
    <p:sldId id="265" r:id="rId11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83026" autoAdjust="0"/>
  </p:normalViewPr>
  <p:slideViewPr>
    <p:cSldViewPr snapToGrid="0" showGuides="1">
      <p:cViewPr varScale="1">
        <p:scale>
          <a:sx n="56" d="100"/>
          <a:sy n="56" d="100"/>
        </p:scale>
        <p:origin x="1176" y="78"/>
      </p:cViewPr>
      <p:guideLst>
        <p:guide orient="horz" pos="2112"/>
        <p:guide pos="38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862" y="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20E7DF3-FE02-4A7A-88AA-0B8EF24DA87C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4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699D154-C081-4433-AC07-661EE691A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learn about Tuples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948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Another common mistake is to use redundant parentheses to accidentally create tuples.</a:t>
            </a:r>
          </a:p>
          <a:p>
            <a:r>
              <a:rPr lang="en-US" dirty="0"/>
              <a:t>This happens very easily in function calls.</a:t>
            </a:r>
          </a:p>
          <a:p>
            <a:r>
              <a:rPr lang="en-US" dirty="0"/>
              <a:t>Notice the redundant parentheses here pass in a tuple of four numbers to this function, instead of passing the four numbers directly.</a:t>
            </a:r>
          </a:p>
          <a:p>
            <a:r>
              <a:rPr lang="en-US" dirty="0"/>
              <a:t>Parentheses may seem like a harmless addition to your code, but they can change its meaning!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714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Tuples are a lot like lists - just a sequence of elements.</a:t>
            </a:r>
          </a:p>
          <a:p>
            <a:r>
              <a:rPr lang="en-US" dirty="0"/>
              <a:t>However, they have one big difference: you cannot change a tuple once its made.</a:t>
            </a:r>
          </a:p>
          <a:p>
            <a:r>
              <a:rPr lang="en-US" dirty="0"/>
              <a:t>A list is meant for data where you need an unknown or changing number of things.</a:t>
            </a:r>
          </a:p>
          <a:p>
            <a:r>
              <a:rPr lang="en-US" dirty="0"/>
              <a:t>A tuple is meant for data where you have a fixed number of things.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39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literal tuple value is just like a list, except instead of square brackets, we use parentheses.</a:t>
            </a:r>
          </a:p>
          <a:p>
            <a:r>
              <a:rPr lang="en-US" dirty="0"/>
              <a:t>Curiously, the parentheses are not technically required, but they are almost always used.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562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a list, you usually want each element to be of the same type, although technically this is not enforced by Python.</a:t>
            </a:r>
          </a:p>
          <a:p>
            <a:r>
              <a:rPr lang="en-US" dirty="0"/>
              <a:t>Tuples, however, often end up with many different types.</a:t>
            </a:r>
          </a:p>
          <a:p>
            <a:r>
              <a:rPr lang="en-US" dirty="0"/>
              <a:t>In the example shown here, the tuple is composed of a string, an integer, and a </a:t>
            </a:r>
            <a:r>
              <a:rPr lang="en-US" dirty="0" err="1"/>
              <a:t>boolean</a:t>
            </a:r>
            <a:r>
              <a:rPr lang="en-US" dirty="0"/>
              <a:t>.</a:t>
            </a:r>
          </a:p>
          <a:p>
            <a:r>
              <a:rPr lang="en-US" dirty="0"/>
              <a:t>This also demonstrates how you can use indexing syntax to access an element of a tuple.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7591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previously mentioned, a tuple has a fixed size.</a:t>
            </a:r>
          </a:p>
          <a:p>
            <a:r>
              <a:rPr lang="en-US" dirty="0"/>
              <a:t>Typically, a tuple has at least two elements, although you could conceivably create an empty tuple.</a:t>
            </a:r>
          </a:p>
          <a:p>
            <a:r>
              <a:rPr lang="en-US" dirty="0"/>
              <a:t>The important thing to remember is that tuples never change size once they have been created.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9078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why are tuples useful?</a:t>
            </a:r>
          </a:p>
          <a:p>
            <a:r>
              <a:rPr lang="en-US" dirty="0"/>
              <a:t>The secret is that they can show up when we want to explicitly talk about a specific number of things.</a:t>
            </a:r>
          </a:p>
          <a:p>
            <a:r>
              <a:rPr lang="en-US" dirty="0"/>
              <a:t>For example, you might have a database where EVERY phone number has three parts, divided by dashes.</a:t>
            </a:r>
          </a:p>
          <a:p>
            <a:r>
              <a:rPr lang="en-US" dirty="0"/>
              <a:t>The following code will split the phone number into three pieces.</a:t>
            </a:r>
          </a:p>
          <a:p>
            <a:r>
              <a:rPr lang="en-US" dirty="0"/>
              <a:t>Notice that we have a comma separated list of variables on the left.</a:t>
            </a:r>
          </a:p>
          <a:p>
            <a:r>
              <a:rPr lang="en-US" dirty="0"/>
              <a:t>This is known as Multiple Assignment, and it is extremely useful and common in Python.</a:t>
            </a:r>
          </a:p>
          <a:p>
            <a:r>
              <a:rPr lang="en-US" dirty="0"/>
              <a:t>Remember, though, only variables and commas can be on the left side of the equal sign.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0316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Tuples can also be used for multiple iteration variables.</a:t>
            </a:r>
          </a:p>
          <a:p>
            <a:r>
              <a:rPr lang="en-US" dirty="0"/>
              <a:t>We actually saw this previously when we iterated over dictionaries, and the .items() method returned a key and value pair.</a:t>
            </a:r>
          </a:p>
          <a:p>
            <a:r>
              <a:rPr lang="en-US" dirty="0"/>
              <a:t>This pair was actually a tuple, so we had two variables to store each value.</a:t>
            </a:r>
          </a:p>
          <a:p>
            <a:r>
              <a:rPr lang="en-US" dirty="0"/>
              <a:t>The built-in Zip function can actually accomplish a similar behavior: it consumes two lists and pairs the elements together.</a:t>
            </a:r>
          </a:p>
          <a:p>
            <a:r>
              <a:rPr lang="en-US" dirty="0"/>
              <a:t>The name zip comes from the idea of zippering together the two lists.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1553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Tuples are actually very similar to dictionaries used as records, in their own way.</a:t>
            </a:r>
          </a:p>
          <a:p>
            <a:r>
              <a:rPr lang="en-US" dirty="0"/>
              <a:t>Instead of using string keys, they use a numeric index.</a:t>
            </a:r>
          </a:p>
          <a:p>
            <a:r>
              <a:rPr lang="en-US" dirty="0"/>
              <a:t>This is a trade-off: the meaning of the tuple indexes are less clear, but they are more concise than dictionary keys.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9063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Because the comma is what defines a tuple, a common syntax mistake is to accidentally create a tuple.</a:t>
            </a:r>
          </a:p>
          <a:p>
            <a:r>
              <a:rPr lang="en-US" dirty="0"/>
              <a:t>Consider the expression shown - because of the accidental comma on the end, it will create a tuple with one string element, instead of just a string.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816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9506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09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7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59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92329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5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0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1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426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buClrTx/>
              <a:defRPr sz="3200">
                <a:solidFill>
                  <a:schemeClr val="tx1"/>
                </a:solidFill>
              </a:defRPr>
            </a:lvl1pPr>
            <a:lvl2pPr>
              <a:buClrTx/>
              <a:defRPr sz="2800">
                <a:solidFill>
                  <a:schemeClr val="tx1"/>
                </a:solidFill>
              </a:defRPr>
            </a:lvl2pPr>
            <a:lvl3pPr>
              <a:buClrTx/>
              <a:defRPr sz="24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621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6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4" r:id="rId9"/>
    <p:sldLayoutId id="2147484105" r:id="rId10"/>
    <p:sldLayoutId id="21474841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Tx/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A30BA-40E2-46F9-AF7E-383A31916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Tuples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DB7E2-50CB-4BEE-9464-FFA228A3F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Introduction to Programming in Python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2D170F3-2B40-4C19-9E47-2A85F6C8AF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89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837">
        <p159:morph option="byObject"/>
      </p:transition>
    </mc:Choice>
    <mc:Fallback>
      <p:transition spd="slow" advTm="383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916DC-68F4-4B97-B1CE-38A569416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Tricky Parentheses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8C303A-73E6-403E-9336-E177ABDB6203}"/>
              </a:ext>
            </a:extLst>
          </p:cNvPr>
          <p:cNvSpPr/>
          <p:nvPr/>
        </p:nvSpPr>
        <p:spPr>
          <a:xfrm>
            <a:off x="1143000" y="2275792"/>
            <a:ext cx="868392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8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def</a:t>
            </a:r>
            <a:r>
              <a:rPr lang="es-E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s-ES" sz="2800" dirty="0" err="1">
                <a:solidFill>
                  <a:srgbClr val="FF00FF"/>
                </a:solidFill>
                <a:latin typeface="Courier New" panose="02070309020205020404" pitchFamily="49" charset="0"/>
              </a:rPr>
              <a:t>calculate_slope</a:t>
            </a:r>
            <a:r>
              <a:rPr lang="es-E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s-E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x1</a:t>
            </a:r>
            <a:r>
              <a:rPr lang="es-E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s-E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y1</a:t>
            </a:r>
            <a:r>
              <a:rPr lang="es-E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s-E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x2</a:t>
            </a:r>
            <a:r>
              <a:rPr lang="es-E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s-E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y2</a:t>
            </a:r>
            <a:r>
              <a:rPr lang="es-E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):</a:t>
            </a:r>
            <a:endParaRPr lang="es-E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y2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-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y1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)/(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x2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-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x1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calculate_slope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10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8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calculate_slope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((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10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8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))</a:t>
            </a:r>
            <a:endParaRPr lang="en-US" sz="28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541D2A57-FD3E-4735-95D3-93896D01AC5D}"/>
              </a:ext>
            </a:extLst>
          </p:cNvPr>
          <p:cNvSpPr/>
          <p:nvPr/>
        </p:nvSpPr>
        <p:spPr>
          <a:xfrm>
            <a:off x="8005313" y="3692106"/>
            <a:ext cx="1414732" cy="534837"/>
          </a:xfrm>
          <a:prstGeom prst="wedgeRoundRectCallout">
            <a:avLst>
              <a:gd name="adj1" fmla="val -97662"/>
              <a:gd name="adj2" fmla="val 43145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Good!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76B5213A-C997-4AA2-B2BC-D2F4634D9FD1}"/>
              </a:ext>
            </a:extLst>
          </p:cNvPr>
          <p:cNvSpPr/>
          <p:nvPr/>
        </p:nvSpPr>
        <p:spPr>
          <a:xfrm>
            <a:off x="8206308" y="4796287"/>
            <a:ext cx="3605841" cy="1381544"/>
          </a:xfrm>
          <a:prstGeom prst="wedgeRoundRectCallout">
            <a:avLst>
              <a:gd name="adj1" fmla="val -65605"/>
              <a:gd name="adj2" fmla="val -4114"/>
              <a:gd name="adj3" fmla="val 16667"/>
            </a:avLst>
          </a:prstGeom>
          <a:solidFill>
            <a:srgbClr val="FFC1C1"/>
          </a:solidFill>
          <a:ln>
            <a:solidFill>
              <a:srgbClr val="FF0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b="1" dirty="0" err="1"/>
              <a:t>TypeError</a:t>
            </a:r>
            <a:r>
              <a:rPr lang="en-US" sz="2000" b="1" dirty="0"/>
              <a:t>:</a:t>
            </a:r>
          </a:p>
          <a:p>
            <a:r>
              <a:rPr lang="en-US" sz="2000" dirty="0" err="1"/>
              <a:t>calculate_slope</a:t>
            </a:r>
            <a:r>
              <a:rPr lang="en-US" sz="2000" dirty="0"/>
              <a:t>() missing 3 required positional arguments:</a:t>
            </a:r>
          </a:p>
          <a:p>
            <a:r>
              <a:rPr lang="en-US" sz="2000" dirty="0"/>
              <a:t>'y1', 'x2', and 'y2'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7D11A00-C92D-4017-9139-C93F804628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2056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6148">
        <p159:morph option="byObject"/>
      </p:transition>
    </mc:Choice>
    <mc:Fallback>
      <p:transition spd="slow" advTm="2614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C7E87-5DFE-46E7-B8C6-89BC120BC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Tuples – A fixed list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F5E4A3-21F7-42D5-84BA-E92690FF9817}"/>
              </a:ext>
            </a:extLst>
          </p:cNvPr>
          <p:cNvSpPr/>
          <p:nvPr/>
        </p:nvSpPr>
        <p:spPr>
          <a:xfrm>
            <a:off x="3074258" y="2455651"/>
            <a:ext cx="759124" cy="8971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8DDE7B-A302-498B-9FC5-8C50CEBA66E8}"/>
              </a:ext>
            </a:extLst>
          </p:cNvPr>
          <p:cNvSpPr txBox="1"/>
          <p:nvPr/>
        </p:nvSpPr>
        <p:spPr>
          <a:xfrm>
            <a:off x="1815121" y="2611838"/>
            <a:ext cx="9108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List: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7BAF63-A6F7-40DC-9F98-F19F26555D1E}"/>
              </a:ext>
            </a:extLst>
          </p:cNvPr>
          <p:cNvSpPr txBox="1"/>
          <p:nvPr/>
        </p:nvSpPr>
        <p:spPr>
          <a:xfrm>
            <a:off x="1849627" y="4782819"/>
            <a:ext cx="12246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Tuple: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C1D65C-4C45-496E-8A1C-B2367628B074}"/>
              </a:ext>
            </a:extLst>
          </p:cNvPr>
          <p:cNvSpPr/>
          <p:nvPr/>
        </p:nvSpPr>
        <p:spPr>
          <a:xfrm>
            <a:off x="3833382" y="2455650"/>
            <a:ext cx="759124" cy="8971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82953E-6A17-4608-918A-BCF6B6AB4DF4}"/>
              </a:ext>
            </a:extLst>
          </p:cNvPr>
          <p:cNvSpPr/>
          <p:nvPr/>
        </p:nvSpPr>
        <p:spPr>
          <a:xfrm>
            <a:off x="4592506" y="2455649"/>
            <a:ext cx="759124" cy="8971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5477CB9-BD42-4A45-93DB-5A8F4A136088}"/>
              </a:ext>
            </a:extLst>
          </p:cNvPr>
          <p:cNvSpPr/>
          <p:nvPr/>
        </p:nvSpPr>
        <p:spPr>
          <a:xfrm>
            <a:off x="5351630" y="2455648"/>
            <a:ext cx="759124" cy="8971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3F8FE3-AAEB-4878-B65C-273B87381961}"/>
              </a:ext>
            </a:extLst>
          </p:cNvPr>
          <p:cNvSpPr/>
          <p:nvPr/>
        </p:nvSpPr>
        <p:spPr>
          <a:xfrm>
            <a:off x="6110754" y="2455647"/>
            <a:ext cx="759124" cy="8971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113F50D-7C70-4FD8-B5EC-63F473B88D76}"/>
              </a:ext>
            </a:extLst>
          </p:cNvPr>
          <p:cNvSpPr/>
          <p:nvPr/>
        </p:nvSpPr>
        <p:spPr>
          <a:xfrm>
            <a:off x="6869878" y="2455646"/>
            <a:ext cx="759124" cy="8971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82AE69-7EB9-4BD4-BB35-FA8406BE3E13}"/>
              </a:ext>
            </a:extLst>
          </p:cNvPr>
          <p:cNvSpPr/>
          <p:nvPr/>
        </p:nvSpPr>
        <p:spPr>
          <a:xfrm>
            <a:off x="8767688" y="2477242"/>
            <a:ext cx="759124" cy="8971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5" name="Plus Sign 14">
            <a:extLst>
              <a:ext uri="{FF2B5EF4-FFF2-40B4-BE49-F238E27FC236}">
                <a16:creationId xmlns:a16="http://schemas.microsoft.com/office/drawing/2014/main" id="{23EAD5FB-66D6-4E29-8D96-B618C43D017A}"/>
              </a:ext>
            </a:extLst>
          </p:cNvPr>
          <p:cNvSpPr/>
          <p:nvPr/>
        </p:nvSpPr>
        <p:spPr>
          <a:xfrm>
            <a:off x="8008564" y="2677512"/>
            <a:ext cx="483079" cy="453413"/>
          </a:xfrm>
          <a:prstGeom prst="mathPlus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6" name="Plus Sign 15">
            <a:extLst>
              <a:ext uri="{FF2B5EF4-FFF2-40B4-BE49-F238E27FC236}">
                <a16:creationId xmlns:a16="http://schemas.microsoft.com/office/drawing/2014/main" id="{70761388-B26E-4AAC-8F4B-A14EB18E30EA}"/>
              </a:ext>
            </a:extLst>
          </p:cNvPr>
          <p:cNvSpPr/>
          <p:nvPr/>
        </p:nvSpPr>
        <p:spPr>
          <a:xfrm>
            <a:off x="9833610" y="2677511"/>
            <a:ext cx="483079" cy="453413"/>
          </a:xfrm>
          <a:prstGeom prst="mathPlus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78E3825-B1FF-4EAA-BE69-F08714A17D28}"/>
              </a:ext>
            </a:extLst>
          </p:cNvPr>
          <p:cNvSpPr/>
          <p:nvPr/>
        </p:nvSpPr>
        <p:spPr>
          <a:xfrm>
            <a:off x="10582484" y="2477242"/>
            <a:ext cx="759124" cy="8971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76736E6-E110-4321-A14A-2FE46DE91B3C}"/>
              </a:ext>
            </a:extLst>
          </p:cNvPr>
          <p:cNvSpPr/>
          <p:nvPr/>
        </p:nvSpPr>
        <p:spPr>
          <a:xfrm>
            <a:off x="3312922" y="4644798"/>
            <a:ext cx="759124" cy="89714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0D61063-60F9-442C-B323-B82256E4DC45}"/>
              </a:ext>
            </a:extLst>
          </p:cNvPr>
          <p:cNvSpPr/>
          <p:nvPr/>
        </p:nvSpPr>
        <p:spPr>
          <a:xfrm>
            <a:off x="4072046" y="4644797"/>
            <a:ext cx="759124" cy="89714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E82A2F-1176-45B2-9528-1F562190C8D6}"/>
              </a:ext>
            </a:extLst>
          </p:cNvPr>
          <p:cNvSpPr/>
          <p:nvPr/>
        </p:nvSpPr>
        <p:spPr>
          <a:xfrm>
            <a:off x="4831170" y="4644796"/>
            <a:ext cx="759124" cy="89714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E6A3941-421C-4CBA-BD43-2C379301EC55}"/>
              </a:ext>
            </a:extLst>
          </p:cNvPr>
          <p:cNvSpPr/>
          <p:nvPr/>
        </p:nvSpPr>
        <p:spPr>
          <a:xfrm>
            <a:off x="6768516" y="4644796"/>
            <a:ext cx="759124" cy="8971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3" name="Plus Sign 22">
            <a:extLst>
              <a:ext uri="{FF2B5EF4-FFF2-40B4-BE49-F238E27FC236}">
                <a16:creationId xmlns:a16="http://schemas.microsoft.com/office/drawing/2014/main" id="{DC9027BE-1274-4E58-9EB2-7999486B51E0}"/>
              </a:ext>
            </a:extLst>
          </p:cNvPr>
          <p:cNvSpPr/>
          <p:nvPr/>
        </p:nvSpPr>
        <p:spPr>
          <a:xfrm>
            <a:off x="6009392" y="4845066"/>
            <a:ext cx="483079" cy="453413"/>
          </a:xfrm>
          <a:prstGeom prst="mathPlus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24" name="&quot;Not Allowed&quot; Symbol 23">
            <a:extLst>
              <a:ext uri="{FF2B5EF4-FFF2-40B4-BE49-F238E27FC236}">
                <a16:creationId xmlns:a16="http://schemas.microsoft.com/office/drawing/2014/main" id="{B802D406-A9E1-467C-BC1D-C3FB3063A77A}"/>
              </a:ext>
            </a:extLst>
          </p:cNvPr>
          <p:cNvSpPr/>
          <p:nvPr/>
        </p:nvSpPr>
        <p:spPr>
          <a:xfrm>
            <a:off x="5727940" y="4064345"/>
            <a:ext cx="2280624" cy="2122098"/>
          </a:xfrm>
          <a:prstGeom prst="noSmoking">
            <a:avLst>
              <a:gd name="adj" fmla="val 7368"/>
            </a:avLst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47F1D7F-0A0C-41F6-89F2-EE4019D02F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1500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1766">
        <p159:morph option="byObject"/>
      </p:transition>
    </mc:Choice>
    <mc:Fallback>
      <p:transition spd="slow" advTm="217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1DE18-F241-4D2B-BDF6-694560087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Tuple Literal Syntax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88AEA6F-E1B8-43C2-86C1-44613D2E697E}"/>
              </a:ext>
            </a:extLst>
          </p:cNvPr>
          <p:cNvSpPr/>
          <p:nvPr/>
        </p:nvSpPr>
        <p:spPr>
          <a:xfrm>
            <a:off x="2386061" y="3352800"/>
            <a:ext cx="73436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a_tuple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3200" dirty="0">
                <a:solidFill>
                  <a:srgbClr val="008000"/>
                </a:solidFill>
                <a:latin typeface="Courier New" panose="02070309020205020404" pitchFamily="49" charset="0"/>
              </a:rPr>
              <a:t>"Klaus"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10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32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C224AE2F-DEB2-4092-9650-68ED8FE5BA5E}"/>
              </a:ext>
            </a:extLst>
          </p:cNvPr>
          <p:cNvSpPr/>
          <p:nvPr/>
        </p:nvSpPr>
        <p:spPr>
          <a:xfrm>
            <a:off x="6452558" y="2536167"/>
            <a:ext cx="1466491" cy="528128"/>
          </a:xfrm>
          <a:prstGeom prst="wedgeRoundRectCallout">
            <a:avLst>
              <a:gd name="adj1" fmla="val -9068"/>
              <a:gd name="adj2" fmla="val 111502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Comma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DE44C65D-EA14-43FD-97A6-03505E8A5083}"/>
              </a:ext>
            </a:extLst>
          </p:cNvPr>
          <p:cNvSpPr/>
          <p:nvPr/>
        </p:nvSpPr>
        <p:spPr>
          <a:xfrm>
            <a:off x="3743865" y="1965960"/>
            <a:ext cx="2153728" cy="1036033"/>
          </a:xfrm>
          <a:prstGeom prst="wedgeRoundRectCallout">
            <a:avLst>
              <a:gd name="adj1" fmla="val 11760"/>
              <a:gd name="adj2" fmla="val 91519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Optional parentheses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F2BE8629-75BC-4061-B46A-0E973F56EA44}"/>
              </a:ext>
            </a:extLst>
          </p:cNvPr>
          <p:cNvSpPr/>
          <p:nvPr/>
        </p:nvSpPr>
        <p:spPr>
          <a:xfrm>
            <a:off x="6420209" y="4582111"/>
            <a:ext cx="1673522" cy="518017"/>
          </a:xfrm>
          <a:prstGeom prst="wedgeRoundRectCallout">
            <a:avLst>
              <a:gd name="adj1" fmla="val -51099"/>
              <a:gd name="adj2" fmla="val -174926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Elements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99C841D0-3DB8-40B1-A37F-82CAA7F3E612}"/>
              </a:ext>
            </a:extLst>
          </p:cNvPr>
          <p:cNvSpPr/>
          <p:nvPr/>
        </p:nvSpPr>
        <p:spPr>
          <a:xfrm>
            <a:off x="6420209" y="4582110"/>
            <a:ext cx="1673522" cy="518017"/>
          </a:xfrm>
          <a:prstGeom prst="wedgeRoundRectCallout">
            <a:avLst>
              <a:gd name="adj1" fmla="val 15911"/>
              <a:gd name="adj2" fmla="val -191579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Elements</a:t>
            </a: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E59C82F8-D1C2-4D4D-B1AC-71FE87A921DF}"/>
              </a:ext>
            </a:extLst>
          </p:cNvPr>
          <p:cNvSpPr/>
          <p:nvPr/>
        </p:nvSpPr>
        <p:spPr>
          <a:xfrm>
            <a:off x="6420209" y="4582109"/>
            <a:ext cx="1673522" cy="518017"/>
          </a:xfrm>
          <a:prstGeom prst="wedgeRoundRectCallout">
            <a:avLst>
              <a:gd name="adj1" fmla="val 80860"/>
              <a:gd name="adj2" fmla="val -19491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Elements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6F2F8B6-6835-40EB-8C73-05C90C1154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354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5851">
        <p159:morph option="byObject"/>
      </p:transition>
    </mc:Choice>
    <mc:Fallback>
      <p:transition spd="slow" advTm="158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1DE18-F241-4D2B-BDF6-694560087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Tuple Elements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F1AAEC-AC33-48B0-9543-71AB440BC0E1}"/>
              </a:ext>
            </a:extLst>
          </p:cNvPr>
          <p:cNvSpPr/>
          <p:nvPr/>
        </p:nvSpPr>
        <p:spPr>
          <a:xfrm>
            <a:off x="1142999" y="1965960"/>
            <a:ext cx="8898147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a_tuple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"Klaus"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10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a_tuple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808080"/>
                </a:solidFill>
                <a:latin typeface="Courier New" panose="02070309020205020404" pitchFamily="49" charset="0"/>
              </a:rPr>
              <a:t>'Klaus'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a_tuple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1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10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a_tuple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2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endParaRPr lang="en-US" sz="28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EA6A3DE-16BD-45CB-A1EB-B87D1F6CB7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9697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9975">
        <p159:morph option="byObject"/>
      </p:transition>
    </mc:Choice>
    <mc:Fallback>
      <p:transition spd="slow" advTm="299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0DBDC-BA2C-4A97-9925-E6945D36F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Tuple Sizes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F5B6F99-E8E2-4B93-87CD-AE72855319CC}"/>
              </a:ext>
            </a:extLst>
          </p:cNvPr>
          <p:cNvSpPr/>
          <p:nvPr/>
        </p:nvSpPr>
        <p:spPr>
          <a:xfrm>
            <a:off x="1143000" y="2413338"/>
            <a:ext cx="987552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coordinates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10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20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date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9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3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2017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pt-BR" sz="2800" dirty="0">
                <a:solidFill>
                  <a:srgbClr val="000000"/>
                </a:solidFill>
                <a:latin typeface="Courier New" panose="02070309020205020404" pitchFamily="49" charset="0"/>
              </a:rPr>
              <a:t>url </a:t>
            </a:r>
            <a:r>
              <a:rPr lang="pt-BR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pt-BR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pt-BR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pt-BR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"https"</a:t>
            </a:r>
            <a:r>
              <a:rPr lang="pt-BR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pt-BR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pt-BR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"www"</a:t>
            </a:r>
            <a:r>
              <a:rPr lang="pt-BR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pt-BR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pt-BR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"facebook"</a:t>
            </a:r>
            <a:r>
              <a:rPr lang="pt-BR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pt-BR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pt-BR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"com"</a:t>
            </a:r>
            <a:r>
              <a:rPr lang="pt-BR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pt-BR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rectangle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20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30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4B9F1AA4-7928-4300-AB84-57E6E0A86156}"/>
              </a:ext>
            </a:extLst>
          </p:cNvPr>
          <p:cNvSpPr/>
          <p:nvPr/>
        </p:nvSpPr>
        <p:spPr>
          <a:xfrm>
            <a:off x="5762445" y="1965960"/>
            <a:ext cx="2070340" cy="517585"/>
          </a:xfrm>
          <a:prstGeom prst="wedgeRoundRectCallout">
            <a:avLst>
              <a:gd name="adj1" fmla="val -35833"/>
              <a:gd name="adj2" fmla="val 89167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2 elements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3C1596D5-A42C-4126-89D5-DF27F9B5D037}"/>
              </a:ext>
            </a:extLst>
          </p:cNvPr>
          <p:cNvSpPr/>
          <p:nvPr/>
        </p:nvSpPr>
        <p:spPr>
          <a:xfrm>
            <a:off x="5762445" y="3094007"/>
            <a:ext cx="2070340" cy="517585"/>
          </a:xfrm>
          <a:prstGeom prst="wedgeRoundRectCallout">
            <a:avLst>
              <a:gd name="adj1" fmla="val -67500"/>
              <a:gd name="adj2" fmla="val 2583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3 elements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11916E48-C883-4A0C-A2A2-D58BEED85CD4}"/>
              </a:ext>
            </a:extLst>
          </p:cNvPr>
          <p:cNvSpPr/>
          <p:nvPr/>
        </p:nvSpPr>
        <p:spPr>
          <a:xfrm>
            <a:off x="7125418" y="4825903"/>
            <a:ext cx="2070340" cy="517585"/>
          </a:xfrm>
          <a:prstGeom prst="wedgeRoundRectCallout">
            <a:avLst>
              <a:gd name="adj1" fmla="val -67500"/>
              <a:gd name="adj2" fmla="val 2583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4 elements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3D84FCDE-7B3C-4EB0-B0A1-71CA61038C84}"/>
              </a:ext>
            </a:extLst>
          </p:cNvPr>
          <p:cNvSpPr/>
          <p:nvPr/>
        </p:nvSpPr>
        <p:spPr>
          <a:xfrm>
            <a:off x="9644331" y="3450024"/>
            <a:ext cx="2070340" cy="517585"/>
          </a:xfrm>
          <a:prstGeom prst="wedgeRoundRectCallout">
            <a:avLst>
              <a:gd name="adj1" fmla="val -40833"/>
              <a:gd name="adj2" fmla="val 89167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4 elements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57E0F3D-88D1-40D2-B4DC-F0EB901AF0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5669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1399">
        <p159:morph option="byObject"/>
      </p:transition>
    </mc:Choice>
    <mc:Fallback>
      <p:transition spd="slow" advTm="2139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D6045-46BC-4E60-BFB4-4AB0E401F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Assignment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EFF38B9-92A3-4628-A3A4-A30ABE671425}"/>
              </a:ext>
            </a:extLst>
          </p:cNvPr>
          <p:cNvSpPr/>
          <p:nvPr/>
        </p:nvSpPr>
        <p:spPr>
          <a:xfrm>
            <a:off x="1143000" y="1965960"/>
            <a:ext cx="842513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date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"Jan 19 2017"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month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day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year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date</a:t>
            </a:r>
            <a:r>
              <a:rPr lang="en-US" sz="28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split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()</a:t>
            </a:r>
          </a:p>
          <a:p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month</a:t>
            </a:r>
          </a:p>
          <a:p>
            <a:r>
              <a:rPr lang="en-US" sz="2800" dirty="0">
                <a:solidFill>
                  <a:srgbClr val="808080"/>
                </a:solidFill>
                <a:latin typeface="Courier New" panose="02070309020205020404" pitchFamily="49" charset="0"/>
              </a:rPr>
              <a:t>'Jan'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day</a:t>
            </a:r>
          </a:p>
          <a:p>
            <a:r>
              <a:rPr lang="en-US" sz="2800" dirty="0">
                <a:solidFill>
                  <a:srgbClr val="808080"/>
                </a:solidFill>
                <a:latin typeface="Courier New" panose="02070309020205020404" pitchFamily="49" charset="0"/>
              </a:rPr>
              <a:t>'19'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year</a:t>
            </a:r>
          </a:p>
          <a:p>
            <a:r>
              <a:rPr lang="en-US" sz="2800" dirty="0">
                <a:solidFill>
                  <a:srgbClr val="808080"/>
                </a:solidFill>
                <a:latin typeface="Courier New" panose="02070309020205020404" pitchFamily="49" charset="0"/>
              </a:rPr>
              <a:t>'2017'</a:t>
            </a:r>
            <a:endParaRPr lang="en-US" sz="28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4FD0C23-246E-40E5-8040-B5154D41A9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7214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7842">
        <p159:morph option="byObject"/>
      </p:transition>
    </mc:Choice>
    <mc:Fallback>
      <p:transition spd="slow" advTm="3784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DA998-176F-409D-A230-68FBB7B11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Iteration Variables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003AEA-F011-4360-AA7B-C85427E304CF}"/>
              </a:ext>
            </a:extLst>
          </p:cNvPr>
          <p:cNvSpPr/>
          <p:nvPr/>
        </p:nvSpPr>
        <p:spPr>
          <a:xfrm>
            <a:off x="1143000" y="1965960"/>
            <a:ext cx="98755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names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"Klaus"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"Pumpkin"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</a:t>
            </a:r>
            <a:r>
              <a:rPr lang="en-US" sz="2400" dirty="0" err="1">
                <a:solidFill>
                  <a:srgbClr val="008000"/>
                </a:solidFill>
                <a:latin typeface="Courier New" panose="02070309020205020404" pitchFamily="49" charset="0"/>
              </a:rPr>
              <a:t>Wrex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ages 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17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3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1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name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age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zip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names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ages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name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"is"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age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"years old."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400" dirty="0"/>
          </a:p>
        </p:txBody>
      </p:sp>
      <p:pic>
        <p:nvPicPr>
          <p:cNvPr id="1026" name="Picture 2" descr="Zipper jacket Cremallera de chaqueta by menosmedia">
            <a:extLst>
              <a:ext uri="{FF2B5EF4-FFF2-40B4-BE49-F238E27FC236}">
                <a16:creationId xmlns:a16="http://schemas.microsoft.com/office/drawing/2014/main" id="{C3579F76-0715-44D9-AA1B-40E25C984E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515"/>
          <a:stretch/>
        </p:blipFill>
        <p:spPr bwMode="auto">
          <a:xfrm>
            <a:off x="5320550" y="3740353"/>
            <a:ext cx="2080913" cy="2792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B79A0AF-AB68-450E-B007-9A69B4F26A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570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3885">
        <p159:morph option="byObject"/>
      </p:transition>
    </mc:Choice>
    <mc:Fallback>
      <p:transition spd="slow" advTm="338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4374D-68E1-44C7-BB27-2D24FD9D6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Dictionaries vs. Tuples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DEF52-3095-4BD4-85B4-9F9E1D4AC9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Dictionaries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8A57133-FDE8-45DA-BFA0-26FB00B6F1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45720" indent="0">
              <a:buNone/>
            </a:pPr>
            <a:r>
              <a:rPr lang="es-E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coordinates</a:t>
            </a:r>
            <a:r>
              <a:rPr lang="es-E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s-E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r>
              <a:rPr lang="es-E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"X"</a:t>
            </a:r>
            <a:r>
              <a:rPr lang="es-E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s-E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47</a:t>
            </a:r>
            <a:r>
              <a:rPr lang="es-E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endParaRPr lang="es-ES" sz="2400" b="1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s-ES" sz="2400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      </a:t>
            </a:r>
            <a:r>
              <a:rPr lang="es-E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"Y"</a:t>
            </a:r>
            <a:r>
              <a:rPr lang="es-E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s-E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22</a:t>
            </a:r>
            <a:r>
              <a:rPr lang="es-E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  <a:endParaRPr lang="es-E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coordinates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"X"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coordinates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"Y"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  <a:endParaRPr lang="en-US" sz="24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D47D4E1-7688-4FC7-A034-CDEB374732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Tuples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D5ACBAD-3DBE-468D-9D2F-7FDEC2B6B07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4572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coordinates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47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22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coordinates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coordinates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CC34DAA-084A-465E-A357-9CC40B6D1A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1187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1690">
        <p159:morph option="byObject"/>
      </p:transition>
    </mc:Choice>
    <mc:Fallback>
      <p:transition spd="slow" advTm="216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382AA-EE9D-43D3-90BF-988484478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Tricky Commas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01C29F0-D8D2-4CC8-AB12-B20A84650C89}"/>
              </a:ext>
            </a:extLst>
          </p:cNvPr>
          <p:cNvSpPr/>
          <p:nvPr/>
        </p:nvSpPr>
        <p:spPr>
          <a:xfrm>
            <a:off x="1143000" y="3060412"/>
            <a:ext cx="709681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book_title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008000"/>
                </a:solidFill>
                <a:latin typeface="Courier New" panose="02070309020205020404" pitchFamily="49" charset="0"/>
              </a:rPr>
              <a:t>"Harry Potter"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endParaRPr lang="en-US" sz="32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E304C133-03EB-4432-8CFD-C71FABCC0B45}"/>
              </a:ext>
            </a:extLst>
          </p:cNvPr>
          <p:cNvSpPr/>
          <p:nvPr/>
        </p:nvSpPr>
        <p:spPr>
          <a:xfrm>
            <a:off x="6080760" y="4502989"/>
            <a:ext cx="2511149" cy="552090"/>
          </a:xfrm>
          <a:prstGeom prst="wedgeRoundRectCallout">
            <a:avLst>
              <a:gd name="adj1" fmla="val 22451"/>
              <a:gd name="adj2" fmla="val -203125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Sneaky typo!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C7E9DF2-FF9E-4C87-88C3-9F42E2DA92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9055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9157">
        <p159:morph option="byObject"/>
      </p:transition>
    </mc:Choice>
    <mc:Fallback>
      <p:transition spd="slow" advTm="1915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 sz="2800" dirty="0" smtClean="0"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11177</TotalTime>
  <Words>920</Words>
  <Application>Microsoft Office PowerPoint</Application>
  <PresentationFormat>Widescreen</PresentationFormat>
  <Paragraphs>126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Corbel</vt:lpstr>
      <vt:lpstr>Courier New</vt:lpstr>
      <vt:lpstr>Basis</vt:lpstr>
      <vt:lpstr>Tuples</vt:lpstr>
      <vt:lpstr>Tuples – A fixed list</vt:lpstr>
      <vt:lpstr>Tuple Literal Syntax</vt:lpstr>
      <vt:lpstr>Tuple Elements</vt:lpstr>
      <vt:lpstr>Tuple Sizes</vt:lpstr>
      <vt:lpstr>Multiple Assignment</vt:lpstr>
      <vt:lpstr>Multiple Iteration Variables</vt:lpstr>
      <vt:lpstr>Dictionaries vs. Tuples</vt:lpstr>
      <vt:lpstr>Tricky Commas</vt:lpstr>
      <vt:lpstr>Tricky Parentheses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acbart</dc:creator>
  <cp:lastModifiedBy>acbart</cp:lastModifiedBy>
  <cp:revision>417</cp:revision>
  <dcterms:created xsi:type="dcterms:W3CDTF">2017-06-09T19:25:05Z</dcterms:created>
  <dcterms:modified xsi:type="dcterms:W3CDTF">2017-09-23T20:17:21Z</dcterms:modified>
</cp:coreProperties>
</file>